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1" r:id="rId4"/>
    <p:sldId id="259" r:id="rId5"/>
    <p:sldId id="263" r:id="rId6"/>
    <p:sldId id="264" r:id="rId7"/>
    <p:sldId id="265"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589CEB"/>
    <a:srgbClr val="D8621D"/>
    <a:srgbClr val="71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194"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DE156-A9E9-497A-83A7-25407792CABB}" type="datetimeFigureOut">
              <a:rPr lang="en-US" smtClean="0"/>
              <a:t>9/26/2016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B48E8-F571-45D8-A176-D40444ABEB71}" type="slidenum">
              <a:rPr lang="en-US" smtClean="0"/>
              <a:t>‹#›</a:t>
            </a:fld>
            <a:endParaRPr lang="en-US" dirty="0"/>
          </a:p>
        </p:txBody>
      </p:sp>
    </p:spTree>
    <p:extLst>
      <p:ext uri="{BB962C8B-B14F-4D97-AF65-F5344CB8AC3E}">
        <p14:creationId xmlns:p14="http://schemas.microsoft.com/office/powerpoint/2010/main" val="61663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48E8-F571-45D8-A176-D40444ABEB71}" type="slidenum">
              <a:rPr lang="en-US" smtClean="0"/>
              <a:t>1</a:t>
            </a:fld>
            <a:endParaRPr lang="en-US" dirty="0"/>
          </a:p>
        </p:txBody>
      </p:sp>
    </p:spTree>
    <p:extLst>
      <p:ext uri="{BB962C8B-B14F-4D97-AF65-F5344CB8AC3E}">
        <p14:creationId xmlns:p14="http://schemas.microsoft.com/office/powerpoint/2010/main" val="160293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48E8-F571-45D8-A176-D40444ABEB71}" type="slidenum">
              <a:rPr lang="en-US" smtClean="0"/>
              <a:t>2</a:t>
            </a:fld>
            <a:endParaRPr lang="en-US" dirty="0"/>
          </a:p>
        </p:txBody>
      </p:sp>
    </p:spTree>
    <p:extLst>
      <p:ext uri="{BB962C8B-B14F-4D97-AF65-F5344CB8AC3E}">
        <p14:creationId xmlns:p14="http://schemas.microsoft.com/office/powerpoint/2010/main" val="256154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48E8-F571-45D8-A176-D40444ABEB71}" type="slidenum">
              <a:rPr lang="en-US" smtClean="0"/>
              <a:t>6</a:t>
            </a:fld>
            <a:endParaRPr lang="en-US" dirty="0"/>
          </a:p>
        </p:txBody>
      </p:sp>
    </p:spTree>
    <p:extLst>
      <p:ext uri="{BB962C8B-B14F-4D97-AF65-F5344CB8AC3E}">
        <p14:creationId xmlns:p14="http://schemas.microsoft.com/office/powerpoint/2010/main" val="256154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9AEC3A-9D90-40B9-B463-F9354BB360F2}" type="datetime1">
              <a:rPr lang="en-US" smtClean="0"/>
              <a:t>9/26/2016</a:t>
            </a:fld>
            <a:endParaRPr lang="en-US" dirty="0"/>
          </a:p>
        </p:txBody>
      </p:sp>
      <p:sp>
        <p:nvSpPr>
          <p:cNvPr id="5" name="Footer Placeholder 4"/>
          <p:cNvSpPr>
            <a:spLocks noGrp="1"/>
          </p:cNvSpPr>
          <p:nvPr>
            <p:ph type="ftr" sz="quarter" idx="11"/>
          </p:nvPr>
        </p:nvSpPr>
        <p:spPr/>
        <p:txBody>
          <a:bodyPr/>
          <a:lstStyle/>
          <a:p>
            <a:r>
              <a:rPr lang="en-US" dirty="0" smtClean="0"/>
              <a:t>www.fashionbrainacademy.com</a:t>
            </a:r>
            <a:endParaRPr lang="en-US" dirty="0"/>
          </a:p>
        </p:txBody>
      </p:sp>
      <p:sp>
        <p:nvSpPr>
          <p:cNvPr id="6" name="Slide Number Placeholder 5"/>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274421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E3D88-5455-4023-A14B-ED60AC2A74F6}" type="datetime1">
              <a:rPr lang="en-US" smtClean="0"/>
              <a:t>9/26/2016</a:t>
            </a:fld>
            <a:endParaRPr lang="en-US" dirty="0"/>
          </a:p>
        </p:txBody>
      </p:sp>
      <p:sp>
        <p:nvSpPr>
          <p:cNvPr id="5" name="Footer Placeholder 4"/>
          <p:cNvSpPr>
            <a:spLocks noGrp="1"/>
          </p:cNvSpPr>
          <p:nvPr>
            <p:ph type="ftr" sz="quarter" idx="11"/>
          </p:nvPr>
        </p:nvSpPr>
        <p:spPr/>
        <p:txBody>
          <a:bodyPr/>
          <a:lstStyle/>
          <a:p>
            <a:r>
              <a:rPr lang="en-US" dirty="0" smtClean="0"/>
              <a:t>www.fashionbrainacademy.com</a:t>
            </a:r>
            <a:endParaRPr lang="en-US" dirty="0"/>
          </a:p>
        </p:txBody>
      </p:sp>
      <p:sp>
        <p:nvSpPr>
          <p:cNvPr id="6" name="Slide Number Placeholder 5"/>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397557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D7513-7D74-4195-B87B-9AFE115BE6AA}" type="datetime1">
              <a:rPr lang="en-US" smtClean="0"/>
              <a:t>9/26/2016</a:t>
            </a:fld>
            <a:endParaRPr lang="en-US" dirty="0"/>
          </a:p>
        </p:txBody>
      </p:sp>
      <p:sp>
        <p:nvSpPr>
          <p:cNvPr id="5" name="Footer Placeholder 4"/>
          <p:cNvSpPr>
            <a:spLocks noGrp="1"/>
          </p:cNvSpPr>
          <p:nvPr>
            <p:ph type="ftr" sz="quarter" idx="11"/>
          </p:nvPr>
        </p:nvSpPr>
        <p:spPr/>
        <p:txBody>
          <a:bodyPr/>
          <a:lstStyle/>
          <a:p>
            <a:r>
              <a:rPr lang="en-US" dirty="0" smtClean="0"/>
              <a:t>www.fashionbrainacademy.com</a:t>
            </a:r>
            <a:endParaRPr lang="en-US" dirty="0"/>
          </a:p>
        </p:txBody>
      </p:sp>
      <p:sp>
        <p:nvSpPr>
          <p:cNvPr id="6" name="Slide Number Placeholder 5"/>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342975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5EA9E-C3C2-45E9-A66F-02697E390F66}" type="datetime1">
              <a:rPr lang="en-US" smtClean="0"/>
              <a:t>9/26/2016</a:t>
            </a:fld>
            <a:endParaRPr lang="en-US" dirty="0"/>
          </a:p>
        </p:txBody>
      </p:sp>
      <p:sp>
        <p:nvSpPr>
          <p:cNvPr id="5" name="Footer Placeholder 4"/>
          <p:cNvSpPr>
            <a:spLocks noGrp="1"/>
          </p:cNvSpPr>
          <p:nvPr>
            <p:ph type="ftr" sz="quarter" idx="11"/>
          </p:nvPr>
        </p:nvSpPr>
        <p:spPr/>
        <p:txBody>
          <a:bodyPr/>
          <a:lstStyle/>
          <a:p>
            <a:r>
              <a:rPr lang="en-US" dirty="0" smtClean="0"/>
              <a:t>www.fashionbrainacademy.com</a:t>
            </a:r>
            <a:endParaRPr lang="en-US" dirty="0"/>
          </a:p>
        </p:txBody>
      </p:sp>
      <p:sp>
        <p:nvSpPr>
          <p:cNvPr id="6" name="Slide Number Placeholder 5"/>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392223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2D60C-D5D9-4847-BB04-3C1306ED4614}" type="datetime1">
              <a:rPr lang="en-US" smtClean="0"/>
              <a:t>9/26/2016</a:t>
            </a:fld>
            <a:endParaRPr lang="en-US" dirty="0"/>
          </a:p>
        </p:txBody>
      </p:sp>
      <p:sp>
        <p:nvSpPr>
          <p:cNvPr id="5" name="Footer Placeholder 4"/>
          <p:cNvSpPr>
            <a:spLocks noGrp="1"/>
          </p:cNvSpPr>
          <p:nvPr>
            <p:ph type="ftr" sz="quarter" idx="11"/>
          </p:nvPr>
        </p:nvSpPr>
        <p:spPr/>
        <p:txBody>
          <a:bodyPr/>
          <a:lstStyle/>
          <a:p>
            <a:r>
              <a:rPr lang="en-US" dirty="0" smtClean="0"/>
              <a:t>www.fashionbrainacademy.com</a:t>
            </a:r>
            <a:endParaRPr lang="en-US" dirty="0"/>
          </a:p>
        </p:txBody>
      </p:sp>
      <p:sp>
        <p:nvSpPr>
          <p:cNvPr id="6" name="Slide Number Placeholder 5"/>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221996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6E27A-891F-4195-A960-B66FCC2A8AB5}" type="datetime1">
              <a:rPr lang="en-US" smtClean="0"/>
              <a:t>9/26/2016</a:t>
            </a:fld>
            <a:endParaRPr lang="en-US" dirty="0"/>
          </a:p>
        </p:txBody>
      </p:sp>
      <p:sp>
        <p:nvSpPr>
          <p:cNvPr id="6" name="Footer Placeholder 5"/>
          <p:cNvSpPr>
            <a:spLocks noGrp="1"/>
          </p:cNvSpPr>
          <p:nvPr>
            <p:ph type="ftr" sz="quarter" idx="11"/>
          </p:nvPr>
        </p:nvSpPr>
        <p:spPr/>
        <p:txBody>
          <a:bodyPr/>
          <a:lstStyle/>
          <a:p>
            <a:r>
              <a:rPr lang="en-US" dirty="0" smtClean="0"/>
              <a:t>www.fashionbrainacademy.com</a:t>
            </a:r>
            <a:endParaRPr lang="en-US" dirty="0"/>
          </a:p>
        </p:txBody>
      </p:sp>
      <p:sp>
        <p:nvSpPr>
          <p:cNvPr id="7" name="Slide Number Placeholder 6"/>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176169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BA5855-0421-40B3-9E6F-D58BEE447B36}" type="datetime1">
              <a:rPr lang="en-US" smtClean="0"/>
              <a:t>9/26/2016</a:t>
            </a:fld>
            <a:endParaRPr lang="en-US" dirty="0"/>
          </a:p>
        </p:txBody>
      </p:sp>
      <p:sp>
        <p:nvSpPr>
          <p:cNvPr id="8" name="Footer Placeholder 7"/>
          <p:cNvSpPr>
            <a:spLocks noGrp="1"/>
          </p:cNvSpPr>
          <p:nvPr>
            <p:ph type="ftr" sz="quarter" idx="11"/>
          </p:nvPr>
        </p:nvSpPr>
        <p:spPr/>
        <p:txBody>
          <a:bodyPr/>
          <a:lstStyle/>
          <a:p>
            <a:r>
              <a:rPr lang="en-US" dirty="0" smtClean="0"/>
              <a:t>www.fashionbrainacademy.com</a:t>
            </a:r>
            <a:endParaRPr lang="en-US" dirty="0"/>
          </a:p>
        </p:txBody>
      </p:sp>
      <p:sp>
        <p:nvSpPr>
          <p:cNvPr id="9" name="Slide Number Placeholder 8"/>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51849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16AF11-580F-42AD-960A-6BC608DB3042}" type="datetime1">
              <a:rPr lang="en-US" smtClean="0"/>
              <a:t>9/26/2016</a:t>
            </a:fld>
            <a:endParaRPr lang="en-US" dirty="0"/>
          </a:p>
        </p:txBody>
      </p:sp>
      <p:sp>
        <p:nvSpPr>
          <p:cNvPr id="4" name="Footer Placeholder 3"/>
          <p:cNvSpPr>
            <a:spLocks noGrp="1"/>
          </p:cNvSpPr>
          <p:nvPr>
            <p:ph type="ftr" sz="quarter" idx="11"/>
          </p:nvPr>
        </p:nvSpPr>
        <p:spPr/>
        <p:txBody>
          <a:bodyPr/>
          <a:lstStyle/>
          <a:p>
            <a:r>
              <a:rPr lang="en-US" dirty="0" smtClean="0"/>
              <a:t>www.fashionbrainacademy.com</a:t>
            </a:r>
            <a:endParaRPr lang="en-US" dirty="0"/>
          </a:p>
        </p:txBody>
      </p:sp>
      <p:sp>
        <p:nvSpPr>
          <p:cNvPr id="5" name="Slide Number Placeholder 4"/>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221844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BD0B3-61C3-4277-83CC-22C69F9BE6EE}" type="datetime1">
              <a:rPr lang="en-US" smtClean="0"/>
              <a:t>9/26/2016</a:t>
            </a:fld>
            <a:endParaRPr lang="en-US" dirty="0"/>
          </a:p>
        </p:txBody>
      </p:sp>
      <p:sp>
        <p:nvSpPr>
          <p:cNvPr id="3" name="Footer Placeholder 2"/>
          <p:cNvSpPr>
            <a:spLocks noGrp="1"/>
          </p:cNvSpPr>
          <p:nvPr>
            <p:ph type="ftr" sz="quarter" idx="11"/>
          </p:nvPr>
        </p:nvSpPr>
        <p:spPr/>
        <p:txBody>
          <a:bodyPr/>
          <a:lstStyle/>
          <a:p>
            <a:r>
              <a:rPr lang="en-US" dirty="0" smtClean="0"/>
              <a:t>www.fashionbrainacademy.com</a:t>
            </a:r>
            <a:endParaRPr lang="en-US" dirty="0"/>
          </a:p>
        </p:txBody>
      </p:sp>
      <p:sp>
        <p:nvSpPr>
          <p:cNvPr id="4" name="Slide Number Placeholder 3"/>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221612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66B34-E392-4946-B5E9-5CF486E259DB}" type="datetime1">
              <a:rPr lang="en-US" smtClean="0"/>
              <a:t>9/26/2016</a:t>
            </a:fld>
            <a:endParaRPr lang="en-US" dirty="0"/>
          </a:p>
        </p:txBody>
      </p:sp>
      <p:sp>
        <p:nvSpPr>
          <p:cNvPr id="6" name="Footer Placeholder 5"/>
          <p:cNvSpPr>
            <a:spLocks noGrp="1"/>
          </p:cNvSpPr>
          <p:nvPr>
            <p:ph type="ftr" sz="quarter" idx="11"/>
          </p:nvPr>
        </p:nvSpPr>
        <p:spPr/>
        <p:txBody>
          <a:bodyPr/>
          <a:lstStyle/>
          <a:p>
            <a:r>
              <a:rPr lang="en-US" dirty="0" smtClean="0"/>
              <a:t>www.fashionbrainacademy.com</a:t>
            </a:r>
            <a:endParaRPr lang="en-US" dirty="0"/>
          </a:p>
        </p:txBody>
      </p:sp>
      <p:sp>
        <p:nvSpPr>
          <p:cNvPr id="7" name="Slide Number Placeholder 6"/>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284065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E449D-B822-4822-A0A7-B14CFFA15CEC}" type="datetime1">
              <a:rPr lang="en-US" smtClean="0"/>
              <a:t>9/26/2016</a:t>
            </a:fld>
            <a:endParaRPr lang="en-US" dirty="0"/>
          </a:p>
        </p:txBody>
      </p:sp>
      <p:sp>
        <p:nvSpPr>
          <p:cNvPr id="6" name="Footer Placeholder 5"/>
          <p:cNvSpPr>
            <a:spLocks noGrp="1"/>
          </p:cNvSpPr>
          <p:nvPr>
            <p:ph type="ftr" sz="quarter" idx="11"/>
          </p:nvPr>
        </p:nvSpPr>
        <p:spPr/>
        <p:txBody>
          <a:bodyPr/>
          <a:lstStyle/>
          <a:p>
            <a:r>
              <a:rPr lang="en-US" dirty="0" smtClean="0"/>
              <a:t>www.fashionbrainacademy.com</a:t>
            </a:r>
            <a:endParaRPr lang="en-US" dirty="0"/>
          </a:p>
        </p:txBody>
      </p:sp>
      <p:sp>
        <p:nvSpPr>
          <p:cNvPr id="7" name="Slide Number Placeholder 6"/>
          <p:cNvSpPr>
            <a:spLocks noGrp="1"/>
          </p:cNvSpPr>
          <p:nvPr>
            <p:ph type="sldNum" sz="quarter" idx="12"/>
          </p:nvPr>
        </p:nvSpPr>
        <p:spPr/>
        <p:txBody>
          <a:bodyPr/>
          <a:lstStyle/>
          <a:p>
            <a:fld id="{CA0BAD2D-A1A9-46C8-958E-76970C0ED3B0}" type="slidenum">
              <a:rPr lang="en-US" smtClean="0"/>
              <a:t>‹#›</a:t>
            </a:fld>
            <a:endParaRPr lang="en-US" dirty="0"/>
          </a:p>
        </p:txBody>
      </p:sp>
    </p:spTree>
    <p:extLst>
      <p:ext uri="{BB962C8B-B14F-4D97-AF65-F5344CB8AC3E}">
        <p14:creationId xmlns:p14="http://schemas.microsoft.com/office/powerpoint/2010/main" val="199909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EDDF6-3622-4C58-94C0-6D98F74ED311}" type="datetime1">
              <a:rPr lang="en-US" smtClean="0"/>
              <a:t>9/26/2016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www.fashionbrainacademy.com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BAD2D-A1A9-46C8-958E-76970C0ED3B0}" type="slidenum">
              <a:rPr lang="en-US" smtClean="0"/>
              <a:t>‹#›</a:t>
            </a:fld>
            <a:endParaRPr lang="en-US" dirty="0"/>
          </a:p>
        </p:txBody>
      </p:sp>
    </p:spTree>
    <p:extLst>
      <p:ext uri="{BB962C8B-B14F-4D97-AF65-F5344CB8AC3E}">
        <p14:creationId xmlns:p14="http://schemas.microsoft.com/office/powerpoint/2010/main" val="1938408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0681" y="4724400"/>
            <a:ext cx="6400800" cy="1752600"/>
          </a:xfrm>
        </p:spPr>
        <p:txBody>
          <a:bodyPr/>
          <a:lstStyle/>
          <a:p>
            <a:endParaRPr lang="en-US" dirty="0" smtClean="0">
              <a:solidFill>
                <a:srgbClr val="434343"/>
              </a:solidFill>
              <a:latin typeface="Franklin Gothic Book" pitchFamily="34" charset="0"/>
            </a:endParaRPr>
          </a:p>
          <a:p>
            <a:r>
              <a:rPr lang="en-US" dirty="0" smtClean="0">
                <a:solidFill>
                  <a:schemeClr val="tx1">
                    <a:lumMod val="65000"/>
                    <a:lumOff val="35000"/>
                  </a:schemeClr>
                </a:solidFill>
                <a:latin typeface="Verdana" pitchFamily="34" charset="0"/>
                <a:ea typeface="Verdana" pitchFamily="34" charset="0"/>
                <a:cs typeface="Verdana" pitchFamily="34" charset="0"/>
              </a:rPr>
              <a:t>September 2016</a:t>
            </a:r>
            <a:endParaRPr lang="en-US" dirty="0">
              <a:solidFill>
                <a:schemeClr val="tx1">
                  <a:lumMod val="65000"/>
                  <a:lumOff val="35000"/>
                </a:schemeClr>
              </a:solidFill>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685800"/>
            <a:ext cx="4052963" cy="2286000"/>
          </a:xfrm>
          <a:prstGeom prst="rect">
            <a:avLst/>
          </a:prstGeom>
        </p:spPr>
      </p:pic>
      <p:sp>
        <p:nvSpPr>
          <p:cNvPr id="9" name="Title 8"/>
          <p:cNvSpPr>
            <a:spLocks noGrp="1"/>
          </p:cNvSpPr>
          <p:nvPr>
            <p:ph type="ctrTitle"/>
          </p:nvPr>
        </p:nvSpPr>
        <p:spPr>
          <a:xfrm>
            <a:off x="654881" y="3962400"/>
            <a:ext cx="7772400" cy="1470025"/>
          </a:xfrm>
        </p:spPr>
        <p:txBody>
          <a:bodyPr>
            <a:normAutofit fontScale="90000"/>
          </a:bodyPr>
          <a:lstStyle/>
          <a:p>
            <a:r>
              <a:rPr lang="en-US" sz="5300" b="1" dirty="0" smtClean="0">
                <a:solidFill>
                  <a:schemeClr val="tx1">
                    <a:lumMod val="65000"/>
                    <a:lumOff val="35000"/>
                  </a:schemeClr>
                </a:solidFill>
              </a:rPr>
              <a:t>NEW DESIGNER PROGRAM</a:t>
            </a:r>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a:solidFill>
                  <a:schemeClr val="tx1">
                    <a:lumMod val="65000"/>
                    <a:lumOff val="35000"/>
                  </a:schemeClr>
                </a:solidFill>
              </a:rPr>
              <a:t>Buyer Personas</a:t>
            </a:r>
          </a:p>
        </p:txBody>
      </p:sp>
      <p:sp>
        <p:nvSpPr>
          <p:cNvPr id="2" name="Footer Placeholder 1"/>
          <p:cNvSpPr>
            <a:spLocks noGrp="1"/>
          </p:cNvSpPr>
          <p:nvPr>
            <p:ph type="ftr" sz="quarter" idx="11"/>
          </p:nvPr>
        </p:nvSpPr>
        <p:spPr>
          <a:xfrm>
            <a:off x="3093281" y="6324600"/>
            <a:ext cx="2895600" cy="365125"/>
          </a:xfrm>
        </p:spPr>
        <p:txBody>
          <a:bodyPr/>
          <a:lstStyle/>
          <a:p>
            <a:r>
              <a:rPr lang="en-US" dirty="0" smtClean="0">
                <a:solidFill>
                  <a:schemeClr val="tx1">
                    <a:lumMod val="75000"/>
                    <a:lumOff val="25000"/>
                  </a:schemeClr>
                </a:solidFill>
              </a:rPr>
              <a:t>www.fashionbrainacademy.com</a:t>
            </a:r>
            <a:endParaRPr lang="en-US" dirty="0">
              <a:solidFill>
                <a:schemeClr val="tx1">
                  <a:lumMod val="75000"/>
                  <a:lumOff val="25000"/>
                </a:schemeClr>
              </a:solidFill>
            </a:endParaRPr>
          </a:p>
        </p:txBody>
      </p:sp>
    </p:spTree>
    <p:extLst>
      <p:ext uri="{BB962C8B-B14F-4D97-AF65-F5344CB8AC3E}">
        <p14:creationId xmlns:p14="http://schemas.microsoft.com/office/powerpoint/2010/main" val="121008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8600" y="533400"/>
            <a:ext cx="8610600" cy="1752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400" dirty="0" smtClean="0">
                <a:solidFill>
                  <a:schemeClr val="tx1">
                    <a:lumMod val="65000"/>
                    <a:lumOff val="35000"/>
                  </a:schemeClr>
                </a:solidFill>
                <a:latin typeface="Verdana" pitchFamily="34" charset="0"/>
                <a:ea typeface="Verdana" pitchFamily="34" charset="0"/>
                <a:cs typeface="Verdana" pitchFamily="34" charset="0"/>
              </a:rPr>
              <a:t>New Designer Program</a:t>
            </a:r>
          </a:p>
          <a:p>
            <a:pPr algn="ctr"/>
            <a:r>
              <a:rPr lang="en-US" sz="4400" dirty="0" smtClean="0">
                <a:solidFill>
                  <a:schemeClr val="tx1">
                    <a:lumMod val="65000"/>
                    <a:lumOff val="35000"/>
                  </a:schemeClr>
                </a:solidFill>
                <a:latin typeface="Verdana" pitchFamily="34" charset="0"/>
                <a:ea typeface="Verdana" pitchFamily="34" charset="0"/>
                <a:cs typeface="Verdana" pitchFamily="34" charset="0"/>
              </a:rPr>
              <a:t>NDP Persona </a:t>
            </a:r>
            <a:r>
              <a:rPr lang="en-US" sz="4400" dirty="0">
                <a:solidFill>
                  <a:schemeClr val="tx1">
                    <a:lumMod val="65000"/>
                    <a:lumOff val="35000"/>
                  </a:schemeClr>
                </a:solidFill>
                <a:latin typeface="Verdana" pitchFamily="34" charset="0"/>
                <a:ea typeface="Verdana" pitchFamily="34" charset="0"/>
                <a:cs typeface="Verdana" pitchFamily="34" charset="0"/>
              </a:rPr>
              <a:t>#1</a:t>
            </a:r>
          </a:p>
          <a:p>
            <a:pPr algn="ct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sp>
        <p:nvSpPr>
          <p:cNvPr id="6" name="Text Placeholder 3"/>
          <p:cNvSpPr txBox="1">
            <a:spLocks/>
          </p:cNvSpPr>
          <p:nvPr/>
        </p:nvSpPr>
        <p:spPr>
          <a:xfrm>
            <a:off x="381000" y="2133600"/>
            <a:ext cx="4724400" cy="4335463"/>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b="1" dirty="0" smtClean="0">
                <a:solidFill>
                  <a:srgbClr val="434343"/>
                </a:solidFill>
                <a:latin typeface="Verdana" pitchFamily="34" charset="0"/>
                <a:ea typeface="Verdana" pitchFamily="34" charset="0"/>
                <a:cs typeface="Verdana" pitchFamily="34" charset="0"/>
              </a:rPr>
              <a:t>BACKGROUND:</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Former VP of AT&amp;T – worked both in Marketing and Customer Relations</a:t>
            </a:r>
          </a:p>
          <a:p>
            <a:pPr marL="285750" indent="-285750">
              <a:buFont typeface="Arial" pitchFamily="34" charset="0"/>
              <a:buChar char="•"/>
            </a:pPr>
            <a:r>
              <a:rPr lang="en-US" sz="1600" dirty="0">
                <a:solidFill>
                  <a:srgbClr val="434343"/>
                </a:solidFill>
                <a:latin typeface="Verdana" pitchFamily="34" charset="0"/>
                <a:ea typeface="Verdana" pitchFamily="34" charset="0"/>
                <a:cs typeface="Verdana" pitchFamily="34" charset="0"/>
              </a:rPr>
              <a:t>MBA from </a:t>
            </a:r>
            <a:r>
              <a:rPr lang="en-US" sz="1600" dirty="0" smtClean="0">
                <a:solidFill>
                  <a:srgbClr val="434343"/>
                </a:solidFill>
                <a:latin typeface="Verdana" pitchFamily="34" charset="0"/>
                <a:ea typeface="Verdana" pitchFamily="34" charset="0"/>
                <a:cs typeface="Verdana" pitchFamily="34" charset="0"/>
              </a:rPr>
              <a:t>UCLA</a:t>
            </a:r>
          </a:p>
          <a:p>
            <a:endParaRPr lang="en-US" sz="1600" dirty="0" smtClean="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DEMOGRAPHICS: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Female</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Age 35 – 45 (42)</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Single – former income $185,000</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Urban – lives in Tribeca</a:t>
            </a:r>
          </a:p>
          <a:p>
            <a:pPr marL="285750" indent="-285750">
              <a:buFont typeface="Arial" pitchFamily="34" charset="0"/>
              <a:buChar char="•"/>
            </a:pPr>
            <a:endParaRPr lang="en-US" sz="1600" dirty="0" smtClean="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IDENTIFIERS: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Type A personality, used to going after something and making it happen</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Detailed and organized</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Expects a high level of response and professionalism from every course she takes or business interaction</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Starting her biz based in love for her </a:t>
            </a:r>
            <a:r>
              <a:rPr lang="en-US" sz="1600" dirty="0" smtClean="0">
                <a:solidFill>
                  <a:srgbClr val="434343"/>
                </a:solidFill>
                <a:latin typeface="Verdana" pitchFamily="34" charset="0"/>
                <a:ea typeface="Verdana" pitchFamily="34" charset="0"/>
                <a:cs typeface="Verdana" pitchFamily="34" charset="0"/>
              </a:rPr>
              <a:t>hobby. </a:t>
            </a:r>
            <a:r>
              <a:rPr lang="en-US" sz="1600" dirty="0" smtClean="0">
                <a:solidFill>
                  <a:srgbClr val="434343"/>
                </a:solidFill>
                <a:latin typeface="Verdana" pitchFamily="34" charset="0"/>
                <a:ea typeface="Verdana" pitchFamily="34" charset="0"/>
                <a:cs typeface="Verdana" pitchFamily="34" charset="0"/>
              </a:rPr>
              <a:t>Making </a:t>
            </a:r>
            <a:r>
              <a:rPr lang="en-US" sz="1600" dirty="0" smtClean="0">
                <a:solidFill>
                  <a:srgbClr val="434343"/>
                </a:solidFill>
                <a:latin typeface="Verdana" pitchFamily="34" charset="0"/>
                <a:ea typeface="Verdana" pitchFamily="34" charset="0"/>
                <a:cs typeface="Verdana" pitchFamily="34" charset="0"/>
              </a:rPr>
              <a:t>yoga </a:t>
            </a:r>
            <a:r>
              <a:rPr lang="en-US" sz="1600" dirty="0" smtClean="0">
                <a:solidFill>
                  <a:srgbClr val="434343"/>
                </a:solidFill>
                <a:latin typeface="Verdana" pitchFamily="34" charset="0"/>
                <a:ea typeface="Verdana" pitchFamily="34" charset="0"/>
                <a:cs typeface="Verdana" pitchFamily="34" charset="0"/>
              </a:rPr>
              <a:t>apparel for women.</a:t>
            </a:r>
            <a:endParaRPr lang="en-US" sz="1600" dirty="0" smtClean="0">
              <a:latin typeface="Verdana" pitchFamily="34" charset="0"/>
              <a:ea typeface="Verdana" pitchFamily="34" charset="0"/>
              <a:cs typeface="Verdana" pitchFamily="34" charset="0"/>
            </a:endParaRPr>
          </a:p>
          <a:p>
            <a:endParaRPr lang="en-US" sz="1600" dirty="0" smtClean="0">
              <a:latin typeface="Verdana" pitchFamily="34" charset="0"/>
              <a:ea typeface="Verdana" pitchFamily="34" charset="0"/>
              <a:cs typeface="Verdana" pitchFamily="34" charset="0"/>
            </a:endParaRPr>
          </a:p>
        </p:txBody>
      </p:sp>
      <p:sp>
        <p:nvSpPr>
          <p:cNvPr id="2" name="Footer Placeholder 1"/>
          <p:cNvSpPr>
            <a:spLocks noGrp="1"/>
          </p:cNvSpPr>
          <p:nvPr>
            <p:ph type="ftr" sz="quarter" idx="11"/>
          </p:nvPr>
        </p:nvSpPr>
        <p:spPr/>
        <p:txBody>
          <a:bodyPr/>
          <a:lstStyle/>
          <a:p>
            <a:r>
              <a:rPr lang="en-US" dirty="0" smtClean="0"/>
              <a:t>www.fashionbrainacademy.com</a:t>
            </a:r>
            <a:endParaRPr lang="en-US" dirty="0"/>
          </a:p>
        </p:txBody>
      </p:sp>
      <p:pic>
        <p:nvPicPr>
          <p:cNvPr id="3" name="Picture 2"/>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6133" t="4704" r="6758" b="22229"/>
          <a:stretch/>
        </p:blipFill>
        <p:spPr bwMode="auto">
          <a:xfrm>
            <a:off x="5715000" y="3061810"/>
            <a:ext cx="2616200" cy="247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703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557337"/>
            <a:ext cx="4419600" cy="4691063"/>
          </a:xfrm>
        </p:spPr>
        <p:txBody>
          <a:bodyPr>
            <a:normAutofit fontScale="92500" lnSpcReduction="10000"/>
          </a:bodyPr>
          <a:lstStyle/>
          <a:p>
            <a:r>
              <a:rPr lang="en-US" sz="1600" b="1" dirty="0" smtClean="0">
                <a:solidFill>
                  <a:srgbClr val="434343"/>
                </a:solidFill>
                <a:latin typeface="Verdana" pitchFamily="34" charset="0"/>
                <a:ea typeface="Verdana" pitchFamily="34" charset="0"/>
                <a:cs typeface="Verdana" pitchFamily="34" charset="0"/>
              </a:rPr>
              <a:t>GOALS: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Launch first </a:t>
            </a:r>
            <a:r>
              <a:rPr lang="en-US" sz="1600" dirty="0" smtClean="0">
                <a:solidFill>
                  <a:srgbClr val="434343"/>
                </a:solidFill>
                <a:latin typeface="Verdana" pitchFamily="34" charset="0"/>
                <a:ea typeface="Verdana" pitchFamily="34" charset="0"/>
                <a:cs typeface="Verdana" pitchFamily="34" charset="0"/>
              </a:rPr>
              <a:t>collection </a:t>
            </a:r>
            <a:r>
              <a:rPr lang="en-US" sz="1600" dirty="0" smtClean="0">
                <a:solidFill>
                  <a:srgbClr val="434343"/>
                </a:solidFill>
                <a:latin typeface="Verdana" pitchFamily="34" charset="0"/>
                <a:ea typeface="Verdana" pitchFamily="34" charset="0"/>
                <a:cs typeface="Verdana" pitchFamily="34" charset="0"/>
              </a:rPr>
              <a:t>12 months after starting the process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Pay all the bills ASAP and replace corporate salary in 3 years</a:t>
            </a:r>
          </a:p>
          <a:p>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CHALLENGES: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No background in fashion industry or </a:t>
            </a:r>
            <a:r>
              <a:rPr lang="en-US" sz="1600" dirty="0" smtClean="0">
                <a:solidFill>
                  <a:srgbClr val="434343"/>
                </a:solidFill>
                <a:latin typeface="Verdana" pitchFamily="34" charset="0"/>
                <a:ea typeface="Verdana" pitchFamily="34" charset="0"/>
                <a:cs typeface="Verdana" pitchFamily="34" charset="0"/>
              </a:rPr>
              <a:t>manufacturing. Feels out of place, isolated.</a:t>
            </a:r>
            <a:endParaRPr lang="en-US" sz="1600" dirty="0" smtClean="0">
              <a:solidFill>
                <a:srgbClr val="434343"/>
              </a:solidFill>
              <a:latin typeface="Verdana" pitchFamily="34" charset="0"/>
              <a:ea typeface="Verdana" pitchFamily="34" charset="0"/>
              <a:cs typeface="Verdana" pitchFamily="34" charset="0"/>
            </a:endParaRP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Self funding, no team, very little support</a:t>
            </a:r>
          </a:p>
          <a:p>
            <a:pPr marL="285750" indent="-285750">
              <a:buFont typeface="Arial" pitchFamily="34" charset="0"/>
              <a:buChar char="•"/>
            </a:pPr>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HOW WE HELP:</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NDP gives quick overview of Industry to make up for work experience</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Trainings presented in non “fashion-y” way so Julie is not intimidated. Added bonus for Julie = Jane’s age level of “finishing school”</a:t>
            </a:r>
          </a:p>
          <a:p>
            <a:endParaRPr lang="en-US" sz="1600" dirty="0" smtClean="0">
              <a:solidFill>
                <a:srgbClr val="434343"/>
              </a:solidFill>
              <a:latin typeface="Verdana" pitchFamily="34" charset="0"/>
              <a:ea typeface="Verdana" pitchFamily="34" charset="0"/>
              <a:cs typeface="Verdana" pitchFamily="34" charset="0"/>
            </a:endParaRPr>
          </a:p>
        </p:txBody>
      </p:sp>
      <p:sp>
        <p:nvSpPr>
          <p:cNvPr id="12" name="Title 1"/>
          <p:cNvSpPr>
            <a:spLocks noGrp="1"/>
          </p:cNvSpPr>
          <p:nvPr>
            <p:ph type="title"/>
          </p:nvPr>
        </p:nvSpPr>
        <p:spPr>
          <a:xfrm>
            <a:off x="457200" y="273050"/>
            <a:ext cx="4648200" cy="869950"/>
          </a:xfrm>
        </p:spPr>
        <p:txBody>
          <a:bodyPr anchor="ctr">
            <a:noAutofit/>
          </a:bodyPr>
          <a:lstStyle/>
          <a:p>
            <a:r>
              <a:rPr lang="en-US" sz="4400" dirty="0" smtClean="0">
                <a:solidFill>
                  <a:schemeClr val="tx1">
                    <a:lumMod val="65000"/>
                    <a:lumOff val="35000"/>
                  </a:schemeClr>
                </a:solidFill>
                <a:latin typeface="Verdana" pitchFamily="34" charset="0"/>
                <a:ea typeface="Verdana" pitchFamily="34" charset="0"/>
                <a:cs typeface="Verdana" pitchFamily="34" charset="0"/>
              </a:rPr>
              <a:t>NDP #1 Julie</a:t>
            </a: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sp>
        <p:nvSpPr>
          <p:cNvPr id="2" name="Footer Placeholder 1"/>
          <p:cNvSpPr>
            <a:spLocks noGrp="1"/>
          </p:cNvSpPr>
          <p:nvPr>
            <p:ph type="ftr" sz="quarter" idx="11"/>
          </p:nvPr>
        </p:nvSpPr>
        <p:spPr/>
        <p:txBody>
          <a:bodyPr/>
          <a:lstStyle/>
          <a:p>
            <a:r>
              <a:rPr lang="en-US" dirty="0" smtClean="0"/>
              <a:t>www.fashionbrainacademy.com</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26162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686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557337"/>
            <a:ext cx="4800600" cy="4843463"/>
          </a:xfrm>
        </p:spPr>
        <p:txBody>
          <a:bodyPr>
            <a:normAutofit/>
          </a:bodyPr>
          <a:lstStyle/>
          <a:p>
            <a:r>
              <a:rPr lang="en-US" sz="1600" b="1" dirty="0" smtClean="0">
                <a:solidFill>
                  <a:srgbClr val="434343"/>
                </a:solidFill>
                <a:latin typeface="Verdana" pitchFamily="34" charset="0"/>
                <a:ea typeface="Verdana" pitchFamily="34" charset="0"/>
                <a:cs typeface="Verdana" pitchFamily="34" charset="0"/>
              </a:rPr>
              <a:t>REAL QUOTES:</a:t>
            </a:r>
          </a:p>
          <a:p>
            <a:pPr marL="285750" indent="-285750">
              <a:buFont typeface="Arial" pitchFamily="34" charset="0"/>
              <a:buChar char="•"/>
            </a:pP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 still struggling with this. Seems like there would be some kind of guideline out there</a:t>
            </a: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itchFamily="34" charset="0"/>
              <a:buChar char="•"/>
            </a:pP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a:t>
            </a:r>
            <a:r>
              <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problem is that I can't figure out how she got .58 from 4 garments = 2 yards 8 inches. How do you convert it to decimal? I'm crap at math &amp; can't get ahold of anyone at the </a:t>
            </a: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pattern makers </a:t>
            </a:r>
            <a:r>
              <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so hoping you guys might be able to help me! </a:t>
            </a: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itchFamily="34" charset="0"/>
              <a:buChar char="•"/>
            </a:pP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“Thanks </a:t>
            </a:r>
            <a:r>
              <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for this, </a:t>
            </a: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Caryn! </a:t>
            </a:r>
            <a:r>
              <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 just signed up for the same session so we can keep each other accountable </a:t>
            </a: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COMMON OBJECTIONS: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Courses are all well and good but she probably wants on-going private coaching and support. One-off Sessions don’t cut it. Wants a mentor and hand-holding.</a:t>
            </a:r>
          </a:p>
          <a:p>
            <a:endParaRPr lang="en-US" sz="1600" dirty="0">
              <a:latin typeface="Verdana" pitchFamily="34" charset="0"/>
              <a:ea typeface="Verdana" pitchFamily="34" charset="0"/>
              <a:cs typeface="Verdana" pitchFamily="34" charset="0"/>
            </a:endParaRPr>
          </a:p>
        </p:txBody>
      </p:sp>
      <p:sp>
        <p:nvSpPr>
          <p:cNvPr id="12" name="Title 1"/>
          <p:cNvSpPr txBox="1">
            <a:spLocks/>
          </p:cNvSpPr>
          <p:nvPr/>
        </p:nvSpPr>
        <p:spPr>
          <a:xfrm>
            <a:off x="457200" y="273050"/>
            <a:ext cx="5257800" cy="11620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4400" dirty="0" smtClean="0">
                <a:solidFill>
                  <a:schemeClr val="tx1">
                    <a:lumMod val="65000"/>
                    <a:lumOff val="35000"/>
                  </a:schemeClr>
                </a:solidFill>
                <a:latin typeface="Verdana" pitchFamily="34" charset="0"/>
                <a:ea typeface="Verdana" pitchFamily="34" charset="0"/>
                <a:cs typeface="Verdana" pitchFamily="34" charset="0"/>
              </a:rPr>
              <a:t>NDP #1 Julie</a:t>
            </a: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sp>
        <p:nvSpPr>
          <p:cNvPr id="2" name="Footer Placeholder 1"/>
          <p:cNvSpPr>
            <a:spLocks noGrp="1"/>
          </p:cNvSpPr>
          <p:nvPr>
            <p:ph type="ftr" sz="quarter" idx="11"/>
          </p:nvPr>
        </p:nvSpPr>
        <p:spPr/>
        <p:txBody>
          <a:bodyPr/>
          <a:lstStyle/>
          <a:p>
            <a:r>
              <a:rPr lang="en-US" dirty="0" smtClean="0"/>
              <a:t>www.fashionbrainacademy.com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133600"/>
            <a:ext cx="26162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88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257800" cy="1162050"/>
          </a:xfrm>
        </p:spPr>
        <p:txBody>
          <a:bodyPr anchor="ctr">
            <a:noAutofit/>
          </a:bodyPr>
          <a:lstStyle/>
          <a:p>
            <a:r>
              <a:rPr lang="en-US" sz="4400" dirty="0" smtClean="0">
                <a:solidFill>
                  <a:schemeClr val="tx1">
                    <a:lumMod val="65000"/>
                    <a:lumOff val="35000"/>
                  </a:schemeClr>
                </a:solidFill>
                <a:latin typeface="Verdana" pitchFamily="34" charset="0"/>
                <a:ea typeface="Verdana" pitchFamily="34" charset="0"/>
                <a:cs typeface="Verdana" pitchFamily="34" charset="0"/>
              </a:rPr>
              <a:t>NDP #1 Julie</a:t>
            </a: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sp>
        <p:nvSpPr>
          <p:cNvPr id="4" name="Text Placeholder 3"/>
          <p:cNvSpPr>
            <a:spLocks noGrp="1"/>
          </p:cNvSpPr>
          <p:nvPr>
            <p:ph type="body" sz="half" idx="2"/>
          </p:nvPr>
        </p:nvSpPr>
        <p:spPr>
          <a:xfrm>
            <a:off x="457200" y="1828800"/>
            <a:ext cx="4800600" cy="4691063"/>
          </a:xfrm>
        </p:spPr>
        <p:txBody>
          <a:bodyPr>
            <a:normAutofit fontScale="92500" lnSpcReduction="10000"/>
          </a:bodyPr>
          <a:lstStyle/>
          <a:p>
            <a:r>
              <a:rPr lang="en-US" sz="1600" b="1" dirty="0" smtClean="0">
                <a:solidFill>
                  <a:srgbClr val="434343"/>
                </a:solidFill>
                <a:latin typeface="Verdana" pitchFamily="34" charset="0"/>
                <a:ea typeface="Verdana" pitchFamily="34" charset="0"/>
                <a:cs typeface="Verdana" pitchFamily="34" charset="0"/>
              </a:rPr>
              <a:t>CIRCUMSTANCES</a:t>
            </a:r>
          </a:p>
          <a:p>
            <a:pPr marL="285750" indent="-285750">
              <a:buFont typeface="Arial" panose="020B0604020202020204" pitchFamily="34" charset="0"/>
              <a:buChar char="•"/>
            </a:pPr>
            <a:r>
              <a:rPr lang="en-US" sz="1600" dirty="0" smtClean="0">
                <a:solidFill>
                  <a:srgbClr val="434343"/>
                </a:solidFill>
                <a:latin typeface="Verdana" pitchFamily="34" charset="0"/>
                <a:ea typeface="Verdana" pitchFamily="34" charset="0"/>
                <a:cs typeface="Verdana" pitchFamily="34" charset="0"/>
              </a:rPr>
              <a:t>Successful in a different field but very uncertain of this new Industry. Feels out of her depth and insecure which is tough for her because she’s used to being smart at her job and accomplished.</a:t>
            </a:r>
            <a:endParaRPr lang="en-US" sz="1600" b="1" dirty="0" smtClean="0">
              <a:solidFill>
                <a:srgbClr val="434343"/>
              </a:solidFill>
              <a:latin typeface="Verdana" pitchFamily="34" charset="0"/>
              <a:ea typeface="Verdana" pitchFamily="34" charset="0"/>
              <a:cs typeface="Verdana" pitchFamily="34" charset="0"/>
            </a:endParaRPr>
          </a:p>
          <a:p>
            <a:endParaRPr lang="en-US" sz="1600" b="1"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MARKETING MESSAGING:</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Crash Course for understanding the apparel industry when you come from a different field.</a:t>
            </a:r>
          </a:p>
          <a:p>
            <a:pPr marL="285750" indent="-285750">
              <a:buFont typeface="Arial" pitchFamily="34" charset="0"/>
              <a:buChar char="•"/>
            </a:pPr>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ELEVATOR PITCH:</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Trainings at your convenience, at your level, so you can have a meeting and understand the “language” and culture of the Industry. NDP helps you NOT feel like a total newbie. We give you an honest look at the size and scope of the project you’re starting.</a:t>
            </a:r>
          </a:p>
        </p:txBody>
      </p:sp>
      <p:sp>
        <p:nvSpPr>
          <p:cNvPr id="3" name="Footer Placeholder 2"/>
          <p:cNvSpPr>
            <a:spLocks noGrp="1"/>
          </p:cNvSpPr>
          <p:nvPr>
            <p:ph type="ftr" sz="quarter" idx="11"/>
          </p:nvPr>
        </p:nvSpPr>
        <p:spPr/>
        <p:txBody>
          <a:bodyPr/>
          <a:lstStyle/>
          <a:p>
            <a:r>
              <a:rPr lang="en-US" dirty="0" smtClean="0"/>
              <a:t>www.fashionbrainacademy.com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09800"/>
            <a:ext cx="2616200"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055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8600" y="533400"/>
            <a:ext cx="8610600" cy="1752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400" dirty="0" smtClean="0">
                <a:solidFill>
                  <a:schemeClr val="tx1">
                    <a:lumMod val="65000"/>
                    <a:lumOff val="35000"/>
                  </a:schemeClr>
                </a:solidFill>
                <a:latin typeface="Verdana" pitchFamily="34" charset="0"/>
                <a:ea typeface="Verdana" pitchFamily="34" charset="0"/>
                <a:cs typeface="Verdana" pitchFamily="34" charset="0"/>
              </a:rPr>
              <a:t>New Designer Program</a:t>
            </a:r>
          </a:p>
          <a:p>
            <a:pPr algn="ctr"/>
            <a:r>
              <a:rPr lang="en-US" sz="4400" dirty="0" smtClean="0">
                <a:solidFill>
                  <a:schemeClr val="tx1">
                    <a:lumMod val="65000"/>
                    <a:lumOff val="35000"/>
                  </a:schemeClr>
                </a:solidFill>
                <a:latin typeface="Verdana" pitchFamily="34" charset="0"/>
                <a:ea typeface="Verdana" pitchFamily="34" charset="0"/>
                <a:cs typeface="Verdana" pitchFamily="34" charset="0"/>
              </a:rPr>
              <a:t>NDP Persona #2 Alyssa</a:t>
            </a:r>
            <a:endParaRPr lang="en-US" sz="4400" dirty="0">
              <a:solidFill>
                <a:schemeClr val="tx1">
                  <a:lumMod val="65000"/>
                  <a:lumOff val="35000"/>
                </a:schemeClr>
              </a:solidFill>
              <a:latin typeface="Verdana" pitchFamily="34" charset="0"/>
              <a:ea typeface="Verdana" pitchFamily="34" charset="0"/>
              <a:cs typeface="Verdana" pitchFamily="34" charset="0"/>
            </a:endParaRPr>
          </a:p>
          <a:p>
            <a:pPr algn="ct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335"/>
          <a:stretch/>
        </p:blipFill>
        <p:spPr bwMode="auto">
          <a:xfrm>
            <a:off x="4907280" y="2438400"/>
            <a:ext cx="34004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3"/>
          <p:cNvSpPr txBox="1">
            <a:spLocks/>
          </p:cNvSpPr>
          <p:nvPr/>
        </p:nvSpPr>
        <p:spPr>
          <a:xfrm>
            <a:off x="381000" y="2133600"/>
            <a:ext cx="4724400" cy="4335463"/>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b="1" dirty="0" smtClean="0">
                <a:solidFill>
                  <a:srgbClr val="434343"/>
                </a:solidFill>
                <a:latin typeface="Verdana" pitchFamily="34" charset="0"/>
                <a:ea typeface="Verdana" pitchFamily="34" charset="0"/>
                <a:cs typeface="Verdana" pitchFamily="34" charset="0"/>
              </a:rPr>
              <a:t>BACKGROUND:</a:t>
            </a:r>
          </a:p>
          <a:p>
            <a:pPr marL="285750" indent="-285750">
              <a:buFont typeface="Arial" pitchFamily="34" charset="0"/>
              <a:buChar char="•"/>
            </a:pPr>
            <a:r>
              <a:rPr lang="en-US" sz="1600" dirty="0">
                <a:solidFill>
                  <a:srgbClr val="434343"/>
                </a:solidFill>
                <a:latin typeface="Verdana" pitchFamily="34" charset="0"/>
                <a:ea typeface="Verdana" pitchFamily="34" charset="0"/>
                <a:cs typeface="Verdana" pitchFamily="34" charset="0"/>
              </a:rPr>
              <a:t>Went to fashion school but doesn’t feel comfortable with the business </a:t>
            </a:r>
            <a:r>
              <a:rPr lang="en-US" sz="1600" dirty="0" smtClean="0">
                <a:solidFill>
                  <a:srgbClr val="434343"/>
                </a:solidFill>
                <a:latin typeface="Verdana" pitchFamily="34" charset="0"/>
                <a:ea typeface="Verdana" pitchFamily="34" charset="0"/>
                <a:cs typeface="Verdana" pitchFamily="34" charset="0"/>
              </a:rPr>
              <a:t>side</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Works F/T at the front desk of a Doctor’s office</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1 child</a:t>
            </a:r>
          </a:p>
          <a:p>
            <a:pPr marL="285750" indent="-285750">
              <a:buFont typeface="Arial" pitchFamily="34" charset="0"/>
              <a:buChar char="•"/>
            </a:pPr>
            <a:endParaRPr lang="en-US" sz="1600" dirty="0" smtClean="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DEMOGRAPHICS: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Female</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Age 23 - 30</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Single HH income $29,000</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Suburban</a:t>
            </a:r>
          </a:p>
          <a:p>
            <a:pPr marL="285750" indent="-285750">
              <a:buFont typeface="Arial" pitchFamily="34" charset="0"/>
              <a:buChar char="•"/>
            </a:pPr>
            <a:endParaRPr lang="en-US" sz="1600" dirty="0" smtClean="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IDENTIFIERS: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Accustomed </a:t>
            </a:r>
            <a:r>
              <a:rPr lang="en-US" sz="1600" dirty="0">
                <a:solidFill>
                  <a:srgbClr val="434343"/>
                </a:solidFill>
                <a:latin typeface="Verdana" pitchFamily="34" charset="0"/>
                <a:ea typeface="Verdana" pitchFamily="34" charset="0"/>
                <a:cs typeface="Verdana" pitchFamily="34" charset="0"/>
              </a:rPr>
              <a:t>to learning “everything</a:t>
            </a:r>
            <a:r>
              <a:rPr lang="en-US" sz="1600" dirty="0" smtClean="0">
                <a:solidFill>
                  <a:srgbClr val="434343"/>
                </a:solidFill>
                <a:latin typeface="Verdana" pitchFamily="34" charset="0"/>
                <a:ea typeface="Verdana" pitchFamily="34" charset="0"/>
                <a:cs typeface="Verdana" pitchFamily="34" charset="0"/>
              </a:rPr>
              <a:t>” on Google </a:t>
            </a:r>
            <a:r>
              <a:rPr lang="en-US" sz="1600" dirty="0">
                <a:solidFill>
                  <a:srgbClr val="434343"/>
                </a:solidFill>
                <a:latin typeface="Verdana" pitchFamily="34" charset="0"/>
                <a:ea typeface="Verdana" pitchFamily="34" charset="0"/>
                <a:cs typeface="Verdana" pitchFamily="34" charset="0"/>
              </a:rPr>
              <a:t>for free</a:t>
            </a:r>
            <a:r>
              <a:rPr lang="en-US" sz="1600" dirty="0" smtClean="0">
                <a:solidFill>
                  <a:srgbClr val="434343"/>
                </a:solidFill>
                <a:latin typeface="Verdana" pitchFamily="34" charset="0"/>
                <a:ea typeface="Verdana" pitchFamily="34" charset="0"/>
                <a:cs typeface="Verdana" pitchFamily="34" charset="0"/>
              </a:rPr>
              <a:t>.</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Has a “passion for fashion”</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Believes the hype, loves fashion shows</a:t>
            </a:r>
            <a:endParaRPr lang="en-US" sz="1600" dirty="0">
              <a:solidFill>
                <a:srgbClr val="434343"/>
              </a:solidFill>
              <a:latin typeface="Verdana" pitchFamily="34" charset="0"/>
              <a:ea typeface="Verdana" pitchFamily="34" charset="0"/>
              <a:cs typeface="Verdana" pitchFamily="34" charset="0"/>
            </a:endParaRPr>
          </a:p>
          <a:p>
            <a:pPr marL="285750" indent="-285750">
              <a:buFont typeface="Arial" pitchFamily="34" charset="0"/>
              <a:buChar char="•"/>
            </a:pPr>
            <a:endParaRPr lang="en-US" sz="1600" dirty="0" smtClean="0">
              <a:latin typeface="Verdana" pitchFamily="34" charset="0"/>
              <a:ea typeface="Verdana" pitchFamily="34" charset="0"/>
              <a:cs typeface="Verdana" pitchFamily="34" charset="0"/>
            </a:endParaRPr>
          </a:p>
          <a:p>
            <a:endParaRPr lang="en-US" sz="1600" dirty="0" smtClean="0">
              <a:latin typeface="Verdana" pitchFamily="34" charset="0"/>
              <a:ea typeface="Verdana" pitchFamily="34" charset="0"/>
              <a:cs typeface="Verdana" pitchFamily="34" charset="0"/>
            </a:endParaRPr>
          </a:p>
        </p:txBody>
      </p:sp>
      <p:sp>
        <p:nvSpPr>
          <p:cNvPr id="2" name="Footer Placeholder 1"/>
          <p:cNvSpPr>
            <a:spLocks noGrp="1"/>
          </p:cNvSpPr>
          <p:nvPr>
            <p:ph type="ftr" sz="quarter" idx="11"/>
          </p:nvPr>
        </p:nvSpPr>
        <p:spPr/>
        <p:txBody>
          <a:bodyPr/>
          <a:lstStyle/>
          <a:p>
            <a:r>
              <a:rPr lang="en-US" dirty="0" smtClean="0"/>
              <a:t>www.fashionbrainacademy.com</a:t>
            </a:r>
            <a:endParaRPr lang="en-US" dirty="0"/>
          </a:p>
        </p:txBody>
      </p:sp>
    </p:spTree>
    <p:extLst>
      <p:ext uri="{BB962C8B-B14F-4D97-AF65-F5344CB8AC3E}">
        <p14:creationId xmlns:p14="http://schemas.microsoft.com/office/powerpoint/2010/main" val="1523050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557337"/>
            <a:ext cx="4419600" cy="4691063"/>
          </a:xfrm>
        </p:spPr>
        <p:txBody>
          <a:bodyPr>
            <a:normAutofit fontScale="85000" lnSpcReduction="20000"/>
          </a:bodyPr>
          <a:lstStyle/>
          <a:p>
            <a:r>
              <a:rPr lang="en-US" sz="1600" b="1" dirty="0" smtClean="0">
                <a:solidFill>
                  <a:srgbClr val="434343"/>
                </a:solidFill>
                <a:latin typeface="Verdana" pitchFamily="34" charset="0"/>
                <a:ea typeface="Verdana" pitchFamily="34" charset="0"/>
                <a:cs typeface="Verdana" pitchFamily="34" charset="0"/>
              </a:rPr>
              <a:t>GOALS: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Launch first collection ASAP. Hs no realistic understanding of how long that will take</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Keep day gob and do this on the side. Not “all-in”, more half pregnant way to start a biz.</a:t>
            </a:r>
          </a:p>
          <a:p>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CHALLENGES: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Understands basics of patternmaking and design, no understanding of how that’s different from actual production systems and scaling for a business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Very little money, cash flow only from “real job”.</a:t>
            </a:r>
          </a:p>
          <a:p>
            <a:pPr marL="285750" indent="-285750">
              <a:buFont typeface="Arial" pitchFamily="34" charset="0"/>
              <a:buChar char="•"/>
            </a:pPr>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HOW WE HELP:</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NDP teaches what they didn’t learn in school re: business skills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Our trainings are realistic and that appeals to some. (We don’t offer “make your dream a reality” rhetoric and “fashion-y” pics which can hurt us with this persona.)</a:t>
            </a:r>
          </a:p>
          <a:p>
            <a:endParaRPr lang="en-US" sz="1600" dirty="0" smtClean="0">
              <a:solidFill>
                <a:srgbClr val="434343"/>
              </a:solidFill>
              <a:latin typeface="Verdana" pitchFamily="34" charset="0"/>
              <a:ea typeface="Verdana" pitchFamily="34" charset="0"/>
              <a:cs typeface="Verdana" pitchFamily="34" charset="0"/>
            </a:endParaRPr>
          </a:p>
        </p:txBody>
      </p:sp>
      <p:sp>
        <p:nvSpPr>
          <p:cNvPr id="12" name="Title 1"/>
          <p:cNvSpPr>
            <a:spLocks noGrp="1"/>
          </p:cNvSpPr>
          <p:nvPr>
            <p:ph type="title"/>
          </p:nvPr>
        </p:nvSpPr>
        <p:spPr>
          <a:xfrm>
            <a:off x="457200" y="273050"/>
            <a:ext cx="5638800" cy="869950"/>
          </a:xfrm>
        </p:spPr>
        <p:txBody>
          <a:bodyPr anchor="ctr">
            <a:noAutofit/>
          </a:bodyPr>
          <a:lstStyle/>
          <a:p>
            <a:r>
              <a:rPr lang="en-US" sz="4400" dirty="0" smtClean="0">
                <a:solidFill>
                  <a:schemeClr val="tx1">
                    <a:lumMod val="65000"/>
                    <a:lumOff val="35000"/>
                  </a:schemeClr>
                </a:solidFill>
                <a:latin typeface="Verdana" pitchFamily="34" charset="0"/>
                <a:ea typeface="Verdana" pitchFamily="34" charset="0"/>
                <a:cs typeface="Verdana" pitchFamily="34" charset="0"/>
              </a:rPr>
              <a:t>NDP #2 Alyssa</a:t>
            </a: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335"/>
          <a:stretch/>
        </p:blipFill>
        <p:spPr bwMode="auto">
          <a:xfrm>
            <a:off x="5029200" y="2331720"/>
            <a:ext cx="34004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www.fashionbrainacademy.com</a:t>
            </a:r>
            <a:endParaRPr lang="en-US" dirty="0"/>
          </a:p>
        </p:txBody>
      </p:sp>
    </p:spTree>
    <p:extLst>
      <p:ext uri="{BB962C8B-B14F-4D97-AF65-F5344CB8AC3E}">
        <p14:creationId xmlns:p14="http://schemas.microsoft.com/office/powerpoint/2010/main" val="836361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557337"/>
            <a:ext cx="4343400" cy="4843463"/>
          </a:xfrm>
        </p:spPr>
        <p:txBody>
          <a:bodyPr>
            <a:normAutofit/>
          </a:bodyPr>
          <a:lstStyle/>
          <a:p>
            <a:r>
              <a:rPr lang="en-US" sz="1600" b="1" dirty="0" smtClean="0">
                <a:solidFill>
                  <a:srgbClr val="434343"/>
                </a:solidFill>
                <a:latin typeface="Verdana" pitchFamily="34" charset="0"/>
                <a:ea typeface="Verdana" pitchFamily="34" charset="0"/>
                <a:cs typeface="Verdana" pitchFamily="34" charset="0"/>
              </a:rPr>
              <a:t>REAL QUOTES:</a:t>
            </a:r>
          </a:p>
          <a:p>
            <a:pPr marL="285750" indent="-285750">
              <a:buFont typeface="Arial" pitchFamily="34" charset="0"/>
              <a:buChar char="•"/>
            </a:pP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 just know I’m gonna be successful I can feel it. I just gotta believe in myself.”</a:t>
            </a:r>
          </a:p>
          <a:p>
            <a:pPr marL="285750" indent="-285750">
              <a:buFont typeface="Arial" pitchFamily="34" charset="0"/>
              <a:buChar char="•"/>
            </a:pP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“It’s important for a woman to have 2 streams of income”</a:t>
            </a:r>
          </a:p>
          <a:p>
            <a:pPr marL="285750" indent="-285750">
              <a:buFont typeface="Arial" pitchFamily="34" charset="0"/>
              <a:buChar char="•"/>
            </a:pPr>
            <a:r>
              <a:rPr lang="en-US" sz="15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“There is so much I didn’t learn in school – I have no business sense.”</a:t>
            </a:r>
          </a:p>
          <a:p>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COMMON OBJECTIONS: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Price is high.</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Where do I go for questions?</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I can probably learn it for free if I just Google enough stuff and watch enough free videos.</a:t>
            </a:r>
          </a:p>
          <a:p>
            <a:endParaRPr lang="en-US" sz="1600" dirty="0">
              <a:latin typeface="Verdana" pitchFamily="34" charset="0"/>
              <a:ea typeface="Verdana" pitchFamily="34" charset="0"/>
              <a:cs typeface="Verdana" pitchFamily="34" charset="0"/>
            </a:endParaRPr>
          </a:p>
        </p:txBody>
      </p:sp>
      <p:sp>
        <p:nvSpPr>
          <p:cNvPr id="12" name="Title 1"/>
          <p:cNvSpPr txBox="1">
            <a:spLocks/>
          </p:cNvSpPr>
          <p:nvPr/>
        </p:nvSpPr>
        <p:spPr>
          <a:xfrm>
            <a:off x="457200" y="273050"/>
            <a:ext cx="5257800" cy="11620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4400" dirty="0" smtClean="0">
                <a:solidFill>
                  <a:schemeClr val="tx1">
                    <a:lumMod val="65000"/>
                    <a:lumOff val="35000"/>
                  </a:schemeClr>
                </a:solidFill>
                <a:latin typeface="Verdana" pitchFamily="34" charset="0"/>
                <a:ea typeface="Verdana" pitchFamily="34" charset="0"/>
                <a:cs typeface="Verdana" pitchFamily="34" charset="0"/>
              </a:rPr>
              <a:t>NDP #1 Alyssa</a:t>
            </a: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067560"/>
            <a:ext cx="34020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dirty="0" smtClean="0"/>
              <a:t>www.fashionbrainacademy.com</a:t>
            </a:r>
            <a:endParaRPr lang="en-US" dirty="0"/>
          </a:p>
        </p:txBody>
      </p:sp>
    </p:spTree>
    <p:extLst>
      <p:ext uri="{BB962C8B-B14F-4D97-AF65-F5344CB8AC3E}">
        <p14:creationId xmlns:p14="http://schemas.microsoft.com/office/powerpoint/2010/main" val="2524465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257800" cy="1162050"/>
          </a:xfrm>
        </p:spPr>
        <p:txBody>
          <a:bodyPr anchor="ctr">
            <a:noAutofit/>
          </a:bodyPr>
          <a:lstStyle/>
          <a:p>
            <a:r>
              <a:rPr lang="en-US" sz="4400" dirty="0" smtClean="0">
                <a:solidFill>
                  <a:schemeClr val="tx1">
                    <a:lumMod val="65000"/>
                    <a:lumOff val="35000"/>
                  </a:schemeClr>
                </a:solidFill>
                <a:latin typeface="Verdana" pitchFamily="34" charset="0"/>
                <a:ea typeface="Verdana" pitchFamily="34" charset="0"/>
                <a:cs typeface="Verdana" pitchFamily="34" charset="0"/>
              </a:rPr>
              <a:t>NDP #1 Alyssa</a:t>
            </a:r>
            <a:endParaRPr lang="en-US" sz="4400" dirty="0">
              <a:solidFill>
                <a:schemeClr val="tx1">
                  <a:lumMod val="65000"/>
                  <a:lumOff val="35000"/>
                </a:schemeClr>
              </a:solidFill>
              <a:latin typeface="Verdana" pitchFamily="34" charset="0"/>
              <a:ea typeface="Verdana" pitchFamily="34" charset="0"/>
              <a:cs typeface="Verdana" pitchFamily="34" charset="0"/>
            </a:endParaRPr>
          </a:p>
        </p:txBody>
      </p:sp>
      <p:sp>
        <p:nvSpPr>
          <p:cNvPr id="4" name="Text Placeholder 3"/>
          <p:cNvSpPr>
            <a:spLocks noGrp="1"/>
          </p:cNvSpPr>
          <p:nvPr>
            <p:ph type="body" sz="half" idx="2"/>
          </p:nvPr>
        </p:nvSpPr>
        <p:spPr>
          <a:xfrm>
            <a:off x="381000" y="1905000"/>
            <a:ext cx="4495800" cy="4691063"/>
          </a:xfrm>
        </p:spPr>
        <p:txBody>
          <a:bodyPr>
            <a:normAutofit fontScale="92500" lnSpcReduction="10000"/>
          </a:bodyPr>
          <a:lstStyle/>
          <a:p>
            <a:r>
              <a:rPr lang="en-US" sz="1600" b="1" dirty="0">
                <a:solidFill>
                  <a:srgbClr val="434343"/>
                </a:solidFill>
                <a:latin typeface="Verdana" pitchFamily="34" charset="0"/>
                <a:ea typeface="Verdana" pitchFamily="34" charset="0"/>
                <a:cs typeface="Verdana" pitchFamily="34" charset="0"/>
              </a:rPr>
              <a:t>CIRCUMSTANCES</a:t>
            </a:r>
          </a:p>
          <a:p>
            <a:pPr marL="285750" indent="-285750">
              <a:buFont typeface="Arial" panose="020B0604020202020204" pitchFamily="34" charset="0"/>
              <a:buChar char="•"/>
            </a:pPr>
            <a:r>
              <a:rPr lang="en-US" sz="1600" dirty="0" smtClean="0">
                <a:solidFill>
                  <a:srgbClr val="434343"/>
                </a:solidFill>
                <a:latin typeface="Verdana" pitchFamily="34" charset="0"/>
                <a:ea typeface="Verdana" pitchFamily="34" charset="0"/>
                <a:cs typeface="Verdana" pitchFamily="34" charset="0"/>
              </a:rPr>
              <a:t>Knows the basics of getting a product designed and made (at least one at a time). Feels confident in “pedigree” but no knowledge of mass production. No connections. Does not understand business yet and sometimes feels there’s an age bias against her / she’s not taken seriously.</a:t>
            </a:r>
          </a:p>
          <a:p>
            <a:pPr marL="285750" indent="-285750">
              <a:buFont typeface="Arial" panose="020B0604020202020204" pitchFamily="34" charset="0"/>
              <a:buChar char="•"/>
            </a:pPr>
            <a:endParaRPr lang="en-US" sz="1600" b="1"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MARKETING MESSAGING:</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Everything about how the Industry REALLY works taught by someone who’s actually DONE IT for a living. Not just theory, real-life teaching.</a:t>
            </a:r>
          </a:p>
          <a:p>
            <a:pPr marL="285750" indent="-285750">
              <a:buFont typeface="Arial" pitchFamily="34" charset="0"/>
              <a:buChar char="•"/>
            </a:pPr>
            <a:endParaRPr lang="en-US" sz="1600" dirty="0">
              <a:solidFill>
                <a:srgbClr val="434343"/>
              </a:solidFill>
              <a:latin typeface="Verdana" pitchFamily="34" charset="0"/>
              <a:ea typeface="Verdana" pitchFamily="34" charset="0"/>
              <a:cs typeface="Verdana" pitchFamily="34" charset="0"/>
            </a:endParaRPr>
          </a:p>
          <a:p>
            <a:r>
              <a:rPr lang="en-US" sz="1600" b="1" dirty="0" smtClean="0">
                <a:solidFill>
                  <a:srgbClr val="434343"/>
                </a:solidFill>
                <a:latin typeface="Verdana" pitchFamily="34" charset="0"/>
                <a:ea typeface="Verdana" pitchFamily="34" charset="0"/>
                <a:cs typeface="Verdana" pitchFamily="34" charset="0"/>
              </a:rPr>
              <a:t>ELEVATOR PITCH:</a:t>
            </a:r>
          </a:p>
          <a:p>
            <a:pPr marL="285750" indent="-285750">
              <a:buFont typeface="Arial" pitchFamily="34" charset="0"/>
              <a:buChar char="•"/>
            </a:pPr>
            <a:r>
              <a:rPr lang="en-US" sz="1600" dirty="0" smtClean="0">
                <a:solidFill>
                  <a:srgbClr val="434343"/>
                </a:solidFill>
                <a:latin typeface="Verdana" pitchFamily="34" charset="0"/>
                <a:ea typeface="Verdana" pitchFamily="34" charset="0"/>
                <a:cs typeface="Verdana" pitchFamily="34" charset="0"/>
              </a:rPr>
              <a:t>You love to design and we love business. We help you go from idea in your head to actual sales of a product, step-by-step.</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80" y="2514600"/>
            <a:ext cx="34020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smtClean="0"/>
              <a:t>www.fashionbrainacademy.com</a:t>
            </a:r>
            <a:endParaRPr lang="en-US" dirty="0"/>
          </a:p>
        </p:txBody>
      </p:sp>
    </p:spTree>
    <p:extLst>
      <p:ext uri="{BB962C8B-B14F-4D97-AF65-F5344CB8AC3E}">
        <p14:creationId xmlns:p14="http://schemas.microsoft.com/office/powerpoint/2010/main" val="2748302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3720</TotalTime>
  <Words>819</Words>
  <Application>Microsoft Office PowerPoint</Application>
  <PresentationFormat>On-screen Show (4:3)</PresentationFormat>
  <Paragraphs>109</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NEW DESIGNER PROGRAM Buyer Personas</vt:lpstr>
      <vt:lpstr>PowerPoint Presentation</vt:lpstr>
      <vt:lpstr>NDP #1 Julie</vt:lpstr>
      <vt:lpstr>PowerPoint Presentation</vt:lpstr>
      <vt:lpstr>NDP #1 Julie</vt:lpstr>
      <vt:lpstr>PowerPoint Presentation</vt:lpstr>
      <vt:lpstr>NDP #2 Alyssa</vt:lpstr>
      <vt:lpstr>PowerPoint Presentation</vt:lpstr>
      <vt:lpstr>NDP #1 Alyssa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ABC’s Customer Personas</dc:title>
  <dc:creator>Ellie Mirman</dc:creator>
  <cp:lastModifiedBy>Jane</cp:lastModifiedBy>
  <cp:revision>82</cp:revision>
  <dcterms:created xsi:type="dcterms:W3CDTF">2012-08-15T22:15:16Z</dcterms:created>
  <dcterms:modified xsi:type="dcterms:W3CDTF">2016-09-26T18:01:14Z</dcterms:modified>
</cp:coreProperties>
</file>